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3" r:id="rId2"/>
    <p:sldId id="305" r:id="rId3"/>
    <p:sldId id="306" r:id="rId4"/>
    <p:sldId id="307" r:id="rId5"/>
    <p:sldId id="308" r:id="rId6"/>
    <p:sldId id="309" r:id="rId7"/>
    <p:sldId id="293" r:id="rId8"/>
    <p:sldId id="294" r:id="rId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D6AD00"/>
    <a:srgbClr val="CC9900"/>
    <a:srgbClr val="FFCC00"/>
    <a:srgbClr val="990000"/>
    <a:srgbClr val="AD4C25"/>
    <a:srgbClr val="996633"/>
    <a:srgbClr val="CE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664" autoAdjust="0"/>
  </p:normalViewPr>
  <p:slideViewPr>
    <p:cSldViewPr>
      <p:cViewPr varScale="1">
        <p:scale>
          <a:sx n="70" d="100"/>
          <a:sy n="70" d="100"/>
        </p:scale>
        <p:origin x="14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95392F-BF08-4DA3-AB3C-EF15242FA0E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23293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Címdia">
    <p:bg>
      <p:bgPr>
        <a:blipFill dpi="0" rotWithShape="0">
          <a:blip r:embed="rId2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84438" y="2708275"/>
            <a:ext cx="6408737" cy="1512888"/>
          </a:xfrm>
        </p:spPr>
        <p:txBody>
          <a:bodyPr/>
          <a:lstStyle>
            <a:lvl1pPr algn="r">
              <a:defRPr>
                <a:latin typeface="Trebuchet MS" pitchFamily="34" charset="0"/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40200" y="4365625"/>
            <a:ext cx="4752975" cy="1439863"/>
          </a:xfrm>
        </p:spPr>
        <p:txBody>
          <a:bodyPr/>
          <a:lstStyle>
            <a:lvl1pPr marL="0" indent="0" algn="r">
              <a:buFontTx/>
              <a:buNone/>
              <a:defRPr i="1">
                <a:solidFill>
                  <a:srgbClr val="6C7F5B"/>
                </a:solidFill>
              </a:defRPr>
            </a:lvl1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5D653-F460-4490-84A0-5D7FFD902D1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78613" y="274638"/>
            <a:ext cx="2141537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250825" y="274638"/>
            <a:ext cx="6275388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34D3B-D3F9-42EB-BB1A-9F1EFA140BD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2C3B5-2E0D-40EA-A541-FE9264C5A8E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FEAE3-6C7A-4CA6-9BA8-037FE0FE3D8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250825" y="1600200"/>
            <a:ext cx="42084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11688" y="1600200"/>
            <a:ext cx="4208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7E3BF-849F-44B3-9B02-735AC64400A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A433C-9432-4EEF-83F5-DBF1488ABE0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DA87D-C777-4908-BF1C-2B093EA5DB3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1D7F4-55EA-46D8-8830-573C606264F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49DBD-F3D7-4A61-B9F2-80E9DE04ED1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 smtClean="0"/>
              <a:t>Kép beszúrásához kattintson az ikonra</a:t>
            </a:r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D9278-31D9-4378-9871-6E9BAE2EF47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lumMod val="75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274638"/>
            <a:ext cx="84978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00200"/>
            <a:ext cx="85693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5338" y="6265863"/>
            <a:ext cx="765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0AB1620-A007-4C8C-991F-52D1018D718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3300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rgbClr val="48553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0"/>
        </a:spcAft>
        <a:buBlip>
          <a:blip r:embed="rId14"/>
        </a:buBlip>
        <a:defRPr sz="2800">
          <a:solidFill>
            <a:srgbClr val="48553D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Blip>
          <a:blip r:embed="rId14"/>
        </a:buBlip>
        <a:defRPr sz="2400">
          <a:solidFill>
            <a:srgbClr val="48553D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Blip>
          <a:blip r:embed="rId14"/>
        </a:buBlip>
        <a:defRPr sz="2000">
          <a:solidFill>
            <a:srgbClr val="48553D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Blip>
          <a:blip r:embed="rId14"/>
        </a:buBlip>
        <a:defRPr sz="2000">
          <a:solidFill>
            <a:srgbClr val="48553D"/>
          </a:solidFill>
          <a:latin typeface="+mn-lt"/>
        </a:defRPr>
      </a:lvl5pPr>
      <a:lvl6pPr marL="2514600" indent="-228600" algn="l" rtl="0" eaLnBrk="1" fontAlgn="base" hangingPunct="1">
        <a:spcBef>
          <a:spcPct val="0"/>
        </a:spcBef>
        <a:spcAft>
          <a:spcPct val="0"/>
        </a:spcAft>
        <a:buBlip>
          <a:blip r:embed="rId14"/>
        </a:buBlip>
        <a:defRPr sz="2000">
          <a:solidFill>
            <a:srgbClr val="48553D"/>
          </a:solidFill>
          <a:latin typeface="+mn-lt"/>
        </a:defRPr>
      </a:lvl6pPr>
      <a:lvl7pPr marL="2971800" indent="-228600" algn="l" rtl="0" eaLnBrk="1" fontAlgn="base" hangingPunct="1">
        <a:spcBef>
          <a:spcPct val="0"/>
        </a:spcBef>
        <a:spcAft>
          <a:spcPct val="0"/>
        </a:spcAft>
        <a:buBlip>
          <a:blip r:embed="rId14"/>
        </a:buBlip>
        <a:defRPr sz="2000">
          <a:solidFill>
            <a:srgbClr val="48553D"/>
          </a:solidFill>
          <a:latin typeface="+mn-lt"/>
        </a:defRPr>
      </a:lvl7pPr>
      <a:lvl8pPr marL="3429000" indent="-228600" algn="l" rtl="0" eaLnBrk="1" fontAlgn="base" hangingPunct="1">
        <a:spcBef>
          <a:spcPct val="0"/>
        </a:spcBef>
        <a:spcAft>
          <a:spcPct val="0"/>
        </a:spcAft>
        <a:buBlip>
          <a:blip r:embed="rId14"/>
        </a:buBlip>
        <a:defRPr sz="2000">
          <a:solidFill>
            <a:srgbClr val="48553D"/>
          </a:solidFill>
          <a:latin typeface="+mn-lt"/>
        </a:defRPr>
      </a:lvl8pPr>
      <a:lvl9pPr marL="3886200" indent="-228600" algn="l" rtl="0" eaLnBrk="1" fontAlgn="base" hangingPunct="1">
        <a:spcBef>
          <a:spcPct val="0"/>
        </a:spcBef>
        <a:spcAft>
          <a:spcPct val="0"/>
        </a:spcAft>
        <a:buBlip>
          <a:blip r:embed="rId14"/>
        </a:buBlip>
        <a:defRPr sz="2000">
          <a:solidFill>
            <a:srgbClr val="48553D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jos.h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987824" y="4869160"/>
            <a:ext cx="5834063" cy="1569660"/>
          </a:xfrm>
          <a:prstGeom prst="rect">
            <a:avLst/>
          </a:prstGeom>
          <a:solidFill>
            <a:srgbClr val="808080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hu-HU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Internet, </a:t>
            </a:r>
            <a:br>
              <a:rPr lang="hu-HU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hu-HU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br>
              <a:rPr lang="hu-HU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hu-HU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Elektronikus levelezés</a:t>
            </a:r>
            <a:endParaRPr lang="hu-HU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13316" name="Picture 4" descr="http://t2.gstatic.com/images?q=tbn:ANd9GcT6Wk15US4Mx9GEnl-TCsukSoGfYN1ynYZ4Apj93LzsNQaJEJB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1943100" cy="1943101"/>
          </a:xfrm>
          <a:prstGeom prst="rect">
            <a:avLst/>
          </a:prstGeom>
          <a:noFill/>
        </p:spPr>
      </p:pic>
      <p:pic>
        <p:nvPicPr>
          <p:cNvPr id="13318" name="Picture 6" descr="http://t3.gstatic.com/images?q=tbn:ANd9GcQ2orAcV4IbfQ2U8_-reWL4lRgbxJw1T7wrPJTwaL93Ika77jpKv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260648"/>
            <a:ext cx="2381250" cy="1924051"/>
          </a:xfrm>
          <a:prstGeom prst="rect">
            <a:avLst/>
          </a:prstGeom>
          <a:noFill/>
        </p:spPr>
      </p:pic>
      <p:pic>
        <p:nvPicPr>
          <p:cNvPr id="13320" name="Picture 8" descr="http://t2.gstatic.com/images?q=tbn:ANd9GcQQ1z2CDvub2aCbAIpSRXfyqrqV7qYnKdgn3rITyA01X20WxcMpZ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645024"/>
            <a:ext cx="2247900" cy="2028826"/>
          </a:xfrm>
          <a:prstGeom prst="rect">
            <a:avLst/>
          </a:prstGeom>
          <a:noFill/>
        </p:spPr>
      </p:pic>
      <p:pic>
        <p:nvPicPr>
          <p:cNvPr id="13322" name="Picture 10" descr="http://t2.gstatic.com/images?q=tbn:ANd9GcQdhPhMVdBl9AM-2qtycYmrjsi14N8vOwF7Eypod3Rh1F4T-A-Eh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1916832"/>
            <a:ext cx="2343150" cy="1952625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Elektronikus levelezés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smtClean="0"/>
              <a:t>Az </a:t>
            </a:r>
            <a:r>
              <a:rPr lang="hu-HU" sz="2400" b="1" dirty="0" smtClean="0"/>
              <a:t>e-mail (elektronikus levél)</a:t>
            </a:r>
            <a:r>
              <a:rPr lang="hu-HU" sz="2400" dirty="0" smtClean="0"/>
              <a:t> számítógépes hálózatokon keresztül továbbított levél, üzenet. </a:t>
            </a:r>
            <a:r>
              <a:rPr lang="hu-HU" sz="2400" b="1" dirty="0" smtClean="0"/>
              <a:t>Tartalma lehet szöveg, kép, hang, mozgókép.</a:t>
            </a:r>
          </a:p>
          <a:p>
            <a:r>
              <a:rPr lang="hu-HU" sz="2400" b="1" dirty="0" smtClean="0"/>
              <a:t>Előnye:</a:t>
            </a:r>
          </a:p>
          <a:p>
            <a:pPr lvl="1"/>
            <a:r>
              <a:rPr lang="hu-HU" sz="2000" dirty="0" smtClean="0"/>
              <a:t>A számítógép előtt ülve, megírása kényelmes</a:t>
            </a:r>
          </a:p>
          <a:p>
            <a:pPr lvl="1"/>
            <a:r>
              <a:rPr lang="hu-HU" sz="2000" dirty="0" smtClean="0"/>
              <a:t>Gyors </a:t>
            </a:r>
          </a:p>
          <a:p>
            <a:pPr lvl="1"/>
            <a:r>
              <a:rPr lang="hu-HU" sz="2000" dirty="0" smtClean="0"/>
              <a:t>Olcsó </a:t>
            </a:r>
          </a:p>
          <a:p>
            <a:pPr lvl="1"/>
            <a:r>
              <a:rPr lang="hu-HU" sz="2000" dirty="0" smtClean="0"/>
              <a:t>Bármilyen elektronikus anyagot csatolhatunk hozzá (képet, mozgóképet, zenét, dokumentumot, stb.)</a:t>
            </a:r>
          </a:p>
          <a:p>
            <a:pPr lvl="1"/>
            <a:r>
              <a:rPr lang="hu-HU" sz="2000" dirty="0" smtClean="0"/>
              <a:t> Egyszerre több címzetthez is eljuttathatjuk</a:t>
            </a:r>
          </a:p>
          <a:p>
            <a:r>
              <a:rPr lang="hu-HU" sz="2800" b="1" dirty="0" smtClean="0"/>
              <a:t>Hátránya:</a:t>
            </a:r>
          </a:p>
          <a:p>
            <a:pPr lvl="1"/>
            <a:r>
              <a:rPr lang="hu-HU" sz="2400" dirty="0" smtClean="0"/>
              <a:t>Nem olyan személyes, mint a kézzel írt levél</a:t>
            </a:r>
          </a:p>
          <a:p>
            <a:pPr lvl="1"/>
            <a:r>
              <a:rPr lang="hu-HU" sz="2400" dirty="0" smtClean="0"/>
              <a:t>Kéretlen reklámlevelek </a:t>
            </a:r>
            <a:r>
              <a:rPr lang="hu-HU" sz="2400" b="1" dirty="0" smtClean="0"/>
              <a:t>(SPAM)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42C3B5-2E0D-40EA-A541-FE9264C5A8EE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Postafiók létrehozása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268760"/>
            <a:ext cx="8569325" cy="4525963"/>
          </a:xfrm>
        </p:spPr>
        <p:txBody>
          <a:bodyPr/>
          <a:lstStyle/>
          <a:p>
            <a:pPr>
              <a:buNone/>
            </a:pPr>
            <a:r>
              <a:rPr lang="hu-HU" sz="2800" b="1" dirty="0" smtClean="0"/>
              <a:t>Pl.: </a:t>
            </a:r>
            <a:r>
              <a:rPr lang="hu-HU" sz="2800" b="1" dirty="0" err="1" smtClean="0"/>
              <a:t>kovacsbela</a:t>
            </a:r>
            <a:r>
              <a:rPr lang="hu-HU" sz="2800" b="1" dirty="0" smtClean="0"/>
              <a:t>@</a:t>
            </a:r>
            <a:r>
              <a:rPr lang="hu-HU" sz="2800" b="1" dirty="0" err="1" smtClean="0"/>
              <a:t>freemail.hu</a:t>
            </a:r>
            <a:endParaRPr lang="hu-HU" sz="2800" b="1" dirty="0" smtClean="0"/>
          </a:p>
          <a:p>
            <a:r>
              <a:rPr lang="hu-HU" sz="2800" b="1" dirty="0" smtClean="0"/>
              <a:t>AZONOSÍTÓ: </a:t>
            </a:r>
            <a:r>
              <a:rPr lang="hu-HU" sz="2800" dirty="0" smtClean="0"/>
              <a:t/>
            </a:r>
            <a:br>
              <a:rPr lang="hu-HU" sz="2800" dirty="0" smtClean="0"/>
            </a:br>
            <a:r>
              <a:rPr lang="hu-HU" sz="2800" dirty="0" smtClean="0"/>
              <a:t>ez lesz az e-mail címünk eleje, vagyis a felhasználónevünk.</a:t>
            </a:r>
          </a:p>
          <a:p>
            <a:pPr lvl="1"/>
            <a:r>
              <a:rPr lang="hu-HU" sz="2400" dirty="0" smtClean="0"/>
              <a:t>Erre a címre kapjuk leveleinket, ezért jó, ha az azonosító utal a nevünkre. </a:t>
            </a:r>
          </a:p>
          <a:p>
            <a:pPr lvl="1"/>
            <a:r>
              <a:rPr lang="hu-HU" sz="2400" dirty="0" smtClean="0"/>
              <a:t>Az e-mail cím (azonosító) nem tartalmazhat nagy betűket, </a:t>
            </a:r>
            <a:r>
              <a:rPr lang="hu-HU" sz="2400" smtClean="0"/>
              <a:t>ékezetes betűket, szóközt </a:t>
            </a:r>
            <a:r>
              <a:rPr lang="hu-HU" sz="2400" dirty="0" smtClean="0"/>
              <a:t>és speciális karaktereket! </a:t>
            </a:r>
          </a:p>
          <a:p>
            <a:r>
              <a:rPr lang="hu-HU" sz="2800" dirty="0" smtClean="0"/>
              <a:t>Jelszó:</a:t>
            </a:r>
          </a:p>
          <a:p>
            <a:pPr lvl="1"/>
            <a:r>
              <a:rPr lang="hu-HU" sz="2400" dirty="0" smtClean="0"/>
              <a:t>Legalább 8 karakter</a:t>
            </a:r>
          </a:p>
          <a:p>
            <a:pPr lvl="1"/>
            <a:r>
              <a:rPr lang="hu-HU" sz="2400" dirty="0" err="1" smtClean="0"/>
              <a:t>Kis-Nagy</a:t>
            </a:r>
            <a:r>
              <a:rPr lang="hu-HU" sz="2400" dirty="0" smtClean="0"/>
              <a:t> betűk</a:t>
            </a:r>
          </a:p>
          <a:p>
            <a:pPr lvl="1"/>
            <a:r>
              <a:rPr lang="hu-HU" sz="2400" dirty="0" smtClean="0"/>
              <a:t>Számok</a:t>
            </a:r>
            <a:endParaRPr lang="hu-HU" sz="24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42C3B5-2E0D-40EA-A541-FE9264C5A8EE}" type="slidenum">
              <a:rPr lang="hu-HU" smtClean="0"/>
              <a:pPr>
                <a:defRPr/>
              </a:pPr>
              <a:t>3</a:t>
            </a:fld>
            <a:endParaRPr lang="hu-H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Levelező programok</a:t>
            </a:r>
            <a:r>
              <a:rPr lang="hu-HU" smtClean="0"/>
              <a:t>, levélírás</a:t>
            </a:r>
            <a:endParaRPr lang="hu-HU" dirty="0"/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"/>
          </p:nvPr>
        </p:nvGraphicFramePr>
        <p:xfrm>
          <a:off x="251520" y="1600200"/>
          <a:ext cx="8568631" cy="3036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3968"/>
                <a:gridCol w="4284663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hu-HU" b="1" dirty="0">
                          <a:solidFill>
                            <a:schemeClr val="tx1"/>
                          </a:solidFill>
                        </a:rPr>
                        <a:t>Minden levelezőprogram tudja:</a:t>
                      </a: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levél fogadása (Beérkezett levelek)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levél küldése 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Levélírás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Válasz küldése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Továbbítás (továbbküldés)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fájlt csatolása (Csatol)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a kapott levélből a csatolt fájl elmentése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címtár használata 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levelek törlése</a:t>
                      </a:r>
                    </a:p>
                  </a:txBody>
                  <a:tcPr marL="47625" marR="47625" marT="9525" marB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u-HU" b="1" dirty="0">
                          <a:solidFill>
                            <a:schemeClr val="tx1"/>
                          </a:solidFill>
                        </a:rPr>
                        <a:t>Nem minden levelezőprogram tudja:</a:t>
                      </a: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levélszemetek szűrése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vírusellenőrzés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szöveg formázása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állandó aláírás csatolása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levelek rendszerezése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a kijelölt levelek megadott helyre mentése (Mappák), vagy címkézése 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- helyesírás ellenőrzése</a:t>
                      </a:r>
                      <a:br>
                        <a:rPr lang="hu-HU" dirty="0">
                          <a:solidFill>
                            <a:schemeClr val="tx1"/>
                          </a:solidFill>
                        </a:rPr>
                      </a:br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stb.</a:t>
                      </a:r>
                    </a:p>
                  </a:txBody>
                  <a:tcPr marL="47625" marR="47625" marT="9525" marB="9525"/>
                </a:tc>
              </a:tr>
            </a:tbl>
          </a:graphicData>
        </a:graphic>
      </p:graphicFrame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42C3B5-2E0D-40EA-A541-FE9264C5A8EE}" type="slidenum">
              <a:rPr lang="hu-HU" smtClean="0"/>
              <a:pPr>
                <a:defRPr/>
              </a:pPr>
              <a:t>4</a:t>
            </a:fld>
            <a:endParaRPr lang="hu-HU"/>
          </a:p>
        </p:txBody>
      </p:sp>
      <p:sp>
        <p:nvSpPr>
          <p:cNvPr id="8" name="Szövegdoboz 7"/>
          <p:cNvSpPr txBox="1"/>
          <p:nvPr/>
        </p:nvSpPr>
        <p:spPr>
          <a:xfrm>
            <a:off x="251520" y="4869160"/>
            <a:ext cx="842493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 smtClean="0"/>
              <a:t>A fejlécek általában tartalmazzák az alábbi négy mezőt:</a:t>
            </a:r>
            <a:r>
              <a:rPr lang="hu-HU" sz="1600" dirty="0" smtClean="0"/>
              <a:t/>
            </a:r>
            <a:br>
              <a:rPr lang="hu-HU" sz="1600" dirty="0" smtClean="0"/>
            </a:br>
            <a:r>
              <a:rPr lang="hu-HU" sz="1600" b="1" dirty="0" smtClean="0"/>
              <a:t>Feladó</a:t>
            </a:r>
            <a:r>
              <a:rPr lang="hu-HU" sz="1600" dirty="0" smtClean="0"/>
              <a:t> (</a:t>
            </a:r>
            <a:r>
              <a:rPr lang="hu-HU" sz="1600" dirty="0" err="1" smtClean="0"/>
              <a:t>From</a:t>
            </a:r>
            <a:r>
              <a:rPr lang="hu-HU" sz="1600" dirty="0" smtClean="0"/>
              <a:t>) – a feladó e-mail címe </a:t>
            </a:r>
            <a:br>
              <a:rPr lang="hu-HU" sz="1600" dirty="0" smtClean="0"/>
            </a:br>
            <a:r>
              <a:rPr lang="hu-HU" sz="1600" b="1" dirty="0" smtClean="0"/>
              <a:t>Címzett</a:t>
            </a:r>
            <a:r>
              <a:rPr lang="hu-HU" sz="1600" dirty="0" smtClean="0"/>
              <a:t> (</a:t>
            </a:r>
            <a:r>
              <a:rPr lang="hu-HU" sz="1600" dirty="0" err="1" smtClean="0"/>
              <a:t>To</a:t>
            </a:r>
            <a:r>
              <a:rPr lang="hu-HU" sz="1600" dirty="0" smtClean="0"/>
              <a:t>) – annak az e-mail címe, aki kapja a levelet </a:t>
            </a:r>
            <a:br>
              <a:rPr lang="hu-HU" sz="1600" dirty="0" smtClean="0"/>
            </a:br>
            <a:r>
              <a:rPr lang="hu-HU" sz="1600" b="1" dirty="0" smtClean="0"/>
              <a:t>Tárgy</a:t>
            </a:r>
            <a:r>
              <a:rPr lang="hu-HU" sz="1600" dirty="0" smtClean="0"/>
              <a:t> (</a:t>
            </a:r>
            <a:r>
              <a:rPr lang="hu-HU" sz="1600" dirty="0" err="1" smtClean="0"/>
              <a:t>Subject</a:t>
            </a:r>
            <a:r>
              <a:rPr lang="hu-HU" sz="1600" dirty="0" smtClean="0"/>
              <a:t>) – a levél rövid leírása</a:t>
            </a:r>
            <a:br>
              <a:rPr lang="hu-HU" sz="1600" dirty="0" smtClean="0"/>
            </a:br>
            <a:r>
              <a:rPr lang="hu-HU" sz="1600" b="1" dirty="0" smtClean="0"/>
              <a:t>Dátum</a:t>
            </a:r>
            <a:r>
              <a:rPr lang="hu-HU" sz="1600" dirty="0" smtClean="0"/>
              <a:t> (</a:t>
            </a:r>
            <a:r>
              <a:rPr lang="hu-HU" sz="1600" dirty="0" err="1" smtClean="0"/>
              <a:t>Date</a:t>
            </a:r>
            <a:r>
              <a:rPr lang="hu-HU" sz="1600" dirty="0" smtClean="0"/>
              <a:t>) – a helyi idő és dátum, amikor az üzenetet elküldték </a:t>
            </a:r>
            <a:br>
              <a:rPr lang="hu-HU" sz="1600" dirty="0" smtClean="0"/>
            </a:br>
            <a:r>
              <a:rPr lang="hu-HU" sz="1600" b="1" dirty="0" smtClean="0"/>
              <a:t>Melléklet</a:t>
            </a:r>
            <a:r>
              <a:rPr lang="hu-HU" sz="1600" dirty="0" smtClean="0"/>
              <a:t> (</a:t>
            </a:r>
            <a:r>
              <a:rPr lang="hu-HU" sz="1600" dirty="0" err="1" smtClean="0"/>
              <a:t>Attachment</a:t>
            </a:r>
            <a:r>
              <a:rPr lang="hu-HU" sz="1600" dirty="0" smtClean="0"/>
              <a:t>) – A levélhez csatolt egy vagy több fájl nevet adhatjuk meg itt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Csatolás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b="1" dirty="0" smtClean="0"/>
              <a:t>Az elektronikus levélhez csatolhatunk fájlokat</a:t>
            </a:r>
            <a:r>
              <a:rPr lang="hu-HU" sz="2800" dirty="0" smtClean="0"/>
              <a:t>, (képet, dokumentumokat, stb.)</a:t>
            </a:r>
          </a:p>
          <a:p>
            <a:r>
              <a:rPr lang="hu-HU" sz="2800" dirty="0" smtClean="0"/>
              <a:t>A fájl csatolása a legtöbb esetben egyszerű: a megfelelő menüponttal vagy a megfelelő nyomógombra való kattintással kell kiválasztani számítógépünkről azt a fájlt, amelyet küldeni szeretnénk.</a:t>
            </a:r>
          </a:p>
          <a:p>
            <a:r>
              <a:rPr lang="hu-HU" sz="2800" dirty="0" smtClean="0"/>
              <a:t>Csatoláskor figyelnünk kell arra, hogy </a:t>
            </a:r>
            <a:r>
              <a:rPr lang="hu-HU" sz="2800" b="1" dirty="0" smtClean="0"/>
              <a:t>túl nagy fájlt ne küldjünk</a:t>
            </a:r>
            <a:r>
              <a:rPr lang="hu-HU" sz="2800" dirty="0" smtClean="0"/>
              <a:t> levélben. A szolgáltatók korlátozzák a küldhető-fogadható levelek méretét.</a:t>
            </a:r>
            <a:endParaRPr lang="hu-HU" sz="28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42C3B5-2E0D-40EA-A541-FE9264C5A8EE}" type="slidenum">
              <a:rPr lang="hu-HU" smtClean="0"/>
              <a:pPr>
                <a:defRPr/>
              </a:pPr>
              <a:t>5</a:t>
            </a:fld>
            <a:endParaRPr lang="hu-HU"/>
          </a:p>
        </p:txBody>
      </p:sp>
    </p:spTree>
  </p:cSld>
  <p:clrMapOvr>
    <a:masterClrMapping/>
  </p:clrMapOvr>
  <p:transition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Iwiw</a:t>
            </a:r>
            <a:r>
              <a:rPr lang="hu-HU" dirty="0" smtClean="0"/>
              <a:t>, </a:t>
            </a:r>
            <a:r>
              <a:rPr lang="hu-HU" dirty="0" err="1" smtClean="0"/>
              <a:t>Facebook</a:t>
            </a:r>
            <a:r>
              <a:rPr lang="hu-HU" dirty="0" smtClean="0"/>
              <a:t>, …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Összehasonlítás, előnyök</a:t>
            </a:r>
            <a:r>
              <a:rPr lang="hu-HU" smtClean="0"/>
              <a:t>, hátrányok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42C3B5-2E0D-40EA-A541-FE9264C5A8EE}" type="slidenum">
              <a:rPr lang="hu-HU" smtClean="0"/>
              <a:pPr>
                <a:defRPr/>
              </a:pPr>
              <a:t>6</a:t>
            </a:fld>
            <a:endParaRPr lang="hu-HU"/>
          </a:p>
        </p:txBody>
      </p:sp>
    </p:spTree>
  </p:cSld>
  <p:clrMapOvr>
    <a:masterClrMapping/>
  </p:clrMapOvr>
  <p:transition>
    <p:strips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 számának helye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D8C91B3-AC76-4BF8-AB5C-0EADB50E7EA9}" type="slidenum">
              <a:rPr lang="hu-HU" smtClean="0"/>
              <a:pPr/>
              <a:t>7</a:t>
            </a:fld>
            <a:endParaRPr lang="hu-HU" smtClean="0"/>
          </a:p>
        </p:txBody>
      </p:sp>
      <p:sp>
        <p:nvSpPr>
          <p:cNvPr id="5" name="Szövegdoboz 4"/>
          <p:cNvSpPr txBox="1">
            <a:spLocks noChangeArrowheads="1"/>
          </p:cNvSpPr>
          <p:nvPr/>
        </p:nvSpPr>
        <p:spPr bwMode="auto">
          <a:xfrm>
            <a:off x="755576" y="1628800"/>
            <a:ext cx="763284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u-HU" sz="3600" dirty="0" smtClean="0"/>
              <a:t>Forrás:</a:t>
            </a:r>
          </a:p>
          <a:p>
            <a:r>
              <a:rPr lang="hu-HU" sz="3600" dirty="0" smtClean="0"/>
              <a:t>http://informatika.gtportal.eu</a:t>
            </a:r>
          </a:p>
          <a:p>
            <a:endParaRPr lang="hu-HU" sz="3600" dirty="0" smtClean="0"/>
          </a:p>
          <a:p>
            <a:r>
              <a:rPr lang="hu-HU" sz="3600" dirty="0" smtClean="0"/>
              <a:t>A szövegek és képek </a:t>
            </a:r>
            <a:r>
              <a:rPr lang="hu-HU" sz="3600" dirty="0"/>
              <a:t>egy részének forrása: </a:t>
            </a:r>
          </a:p>
          <a:p>
            <a:r>
              <a:rPr lang="hu-HU" sz="3600" dirty="0"/>
              <a:t>http://en.wikipedia.org/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hu-HU" smtClean="0">
                <a:effectLst/>
                <a:latin typeface="Arial" charset="0"/>
              </a:rPr>
              <a:t>Ajánlás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4953000" cy="5334000"/>
          </a:xfrm>
        </p:spPr>
        <p:txBody>
          <a:bodyPr/>
          <a:lstStyle/>
          <a:p>
            <a:pPr eaLnBrk="1" hangingPunct="1"/>
            <a:r>
              <a:rPr lang="hu-HU" smtClean="0">
                <a:latin typeface="Arial" charset="0"/>
              </a:rPr>
              <a:t>Ez a prezentáció a Jedlik Oktatási Stúdió „ Informatikai ismeretek a 9-10. évfolyam részére  és az „Informatika szóbeli érettségi közép- és emelt szinten” című könyvéhez készült</a:t>
            </a:r>
          </a:p>
          <a:p>
            <a:pPr eaLnBrk="1" hangingPunct="1"/>
            <a:r>
              <a:rPr lang="hu-HU" smtClean="0">
                <a:hlinkClick r:id="rId2"/>
              </a:rPr>
              <a:t>www.jos.hu</a:t>
            </a:r>
            <a:r>
              <a:rPr lang="hu-HU" smtClean="0"/>
              <a:t> </a:t>
            </a:r>
          </a:p>
          <a:p>
            <a:pPr eaLnBrk="1" hangingPunct="1">
              <a:buFontTx/>
              <a:buNone/>
            </a:pPr>
            <a:endParaRPr lang="hu-HU" smtClean="0"/>
          </a:p>
        </p:txBody>
      </p:sp>
      <p:pic>
        <p:nvPicPr>
          <p:cNvPr id="23556" name="Picture 4" descr="infotankonyv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381000"/>
            <a:ext cx="2011363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 descr="0191_2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3657600"/>
            <a:ext cx="19939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ia számának hely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42C3B5-2E0D-40EA-A541-FE9264C5A8EE}" type="slidenum">
              <a:rPr lang="hu-HU" smtClean="0"/>
              <a:pPr>
                <a:defRPr/>
              </a:pPr>
              <a:t>8</a:t>
            </a:fld>
            <a:endParaRPr lang="hu-H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formációs_társadalom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 Narrow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147</Words>
  <Application>Microsoft Office PowerPoint</Application>
  <PresentationFormat>Diavetítés a képernyőre (4:3 oldalarány)</PresentationFormat>
  <Paragraphs>46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Arial Narrow</vt:lpstr>
      <vt:lpstr>Trebuchet MS</vt:lpstr>
      <vt:lpstr>Információs_társadalom</vt:lpstr>
      <vt:lpstr>PowerPoint bemutató</vt:lpstr>
      <vt:lpstr>Elektronikus levelezés</vt:lpstr>
      <vt:lpstr>Postafiók létrehozása</vt:lpstr>
      <vt:lpstr>Levelező programok, levélírás</vt:lpstr>
      <vt:lpstr>Csatolás</vt:lpstr>
      <vt:lpstr>Iwiw, Facebook, …</vt:lpstr>
      <vt:lpstr>PowerPoint bemutató</vt:lpstr>
      <vt:lpstr>Ajánlás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Információs társadalom</dc:title>
  <dc:creator>Somogyi Edit</dc:creator>
  <cp:lastModifiedBy>T09105_PC</cp:lastModifiedBy>
  <cp:revision>58</cp:revision>
  <dcterms:created xsi:type="dcterms:W3CDTF">2007-08-10T10:23:42Z</dcterms:created>
  <dcterms:modified xsi:type="dcterms:W3CDTF">2016-04-23T11:17:12Z</dcterms:modified>
</cp:coreProperties>
</file>