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9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E23-6D1F-44D8-B785-133B2D60A188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D05860-B454-4E95-8245-8F05DD03694C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E23-6D1F-44D8-B785-133B2D60A188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5860-B454-4E95-8245-8F05DD0369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E23-6D1F-44D8-B785-133B2D60A188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5860-B454-4E95-8245-8F05DD0369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E23-6D1F-44D8-B785-133B2D60A188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5860-B454-4E95-8245-8F05DD0369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E23-6D1F-44D8-B785-133B2D60A188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5860-B454-4E95-8245-8F05DD0369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E23-6D1F-44D8-B785-133B2D60A188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5860-B454-4E95-8245-8F05DD03694C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E23-6D1F-44D8-B785-133B2D60A188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5860-B454-4E95-8245-8F05DD03694C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E23-6D1F-44D8-B785-133B2D60A188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5860-B454-4E95-8245-8F05DD0369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E23-6D1F-44D8-B785-133B2D60A188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5860-B454-4E95-8245-8F05DD0369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E23-6D1F-44D8-B785-133B2D60A188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5860-B454-4E95-8245-8F05DD0369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E23-6D1F-44D8-B785-133B2D60A188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5860-B454-4E95-8245-8F05DD0369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DD36E23-6D1F-44D8-B785-133B2D60A188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7D05860-B454-4E95-8245-8F05DD03694C}" type="slidenum">
              <a:rPr lang="hu-HU" smtClean="0"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Vásárlás az interneten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Informatika – </a:t>
            </a:r>
            <a:r>
              <a:rPr lang="hu-HU" dirty="0" smtClean="0"/>
              <a:t>7. </a:t>
            </a:r>
            <a:r>
              <a:rPr lang="hu-HU" dirty="0" smtClean="0"/>
              <a:t>osztály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13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églalap 33"/>
          <p:cNvSpPr/>
          <p:nvPr/>
        </p:nvSpPr>
        <p:spPr>
          <a:xfrm>
            <a:off x="323528" y="4250332"/>
            <a:ext cx="8400377" cy="220300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Ellipszis 7"/>
          <p:cNvSpPr/>
          <p:nvPr/>
        </p:nvSpPr>
        <p:spPr>
          <a:xfrm>
            <a:off x="2987824" y="4735077"/>
            <a:ext cx="3096344" cy="6184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315200" cy="1154097"/>
          </a:xfrm>
        </p:spPr>
        <p:txBody>
          <a:bodyPr/>
          <a:lstStyle/>
          <a:p>
            <a:r>
              <a:rPr lang="hu-HU" dirty="0" smtClean="0"/>
              <a:t>Fizetési módok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09714" y="148478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Utánvét</a:t>
            </a:r>
            <a:endParaRPr lang="hu-HU" dirty="0"/>
          </a:p>
        </p:txBody>
      </p:sp>
      <p:pic>
        <p:nvPicPr>
          <p:cNvPr id="8194" name="Picture 2" descr="http://www.tonerprint.hu/Images/Misc/utanv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75" y="1556792"/>
            <a:ext cx="2351345" cy="219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abaqoos.com/guide_erstebank/images/netbank_ers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1"/>
            <a:ext cx="2422431" cy="219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705678" y="148478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Átutalás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613423" y="3760349"/>
            <a:ext cx="1806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C000"/>
                </a:solidFill>
              </a:rPr>
              <a:t>Termék ára</a:t>
            </a:r>
            <a:endParaRPr lang="hu-HU" sz="2400" b="1" dirty="0">
              <a:solidFill>
                <a:srgbClr val="FFC000"/>
              </a:solidFill>
            </a:endParaRPr>
          </a:p>
        </p:txBody>
      </p:sp>
      <p:sp>
        <p:nvSpPr>
          <p:cNvPr id="6" name="Pluszjel 5"/>
          <p:cNvSpPr/>
          <p:nvPr/>
        </p:nvSpPr>
        <p:spPr>
          <a:xfrm>
            <a:off x="4276564" y="4228327"/>
            <a:ext cx="518864" cy="4892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563888" y="4813572"/>
            <a:ext cx="19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C000"/>
                </a:solidFill>
              </a:rPr>
              <a:t>Szállítási díj</a:t>
            </a:r>
            <a:endParaRPr lang="hu-HU" sz="2400" b="1" dirty="0">
              <a:solidFill>
                <a:srgbClr val="FFC000"/>
              </a:solidFill>
            </a:endParaRPr>
          </a:p>
        </p:txBody>
      </p:sp>
      <p:sp>
        <p:nvSpPr>
          <p:cNvPr id="10" name="Pluszjel 9"/>
          <p:cNvSpPr/>
          <p:nvPr/>
        </p:nvSpPr>
        <p:spPr>
          <a:xfrm>
            <a:off x="3225738" y="5297802"/>
            <a:ext cx="576064" cy="54644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911837" y="5794858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C000"/>
                </a:solidFill>
              </a:rPr>
              <a:t>Utánvét díja</a:t>
            </a:r>
            <a:endParaRPr lang="hu-HU" sz="2400" b="1" dirty="0">
              <a:solidFill>
                <a:srgbClr val="FFC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41398" y="3532875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utólag fizetsz</a:t>
            </a:r>
            <a:endParaRPr lang="hu-HU" sz="14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642503" y="3532874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előre fizetsz</a:t>
            </a:r>
            <a:endParaRPr lang="hu-HU" sz="14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13766" y="4851508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00B0F0"/>
                </a:solidFill>
              </a:rPr>
              <a:t>az eladó „kockázata”</a:t>
            </a:r>
            <a:endParaRPr lang="hu-HU" sz="1400" b="1" dirty="0">
              <a:solidFill>
                <a:srgbClr val="00B0F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793409" y="4851507"/>
            <a:ext cx="1824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00B0F0"/>
                </a:solidFill>
              </a:rPr>
              <a:t>a vevő „kockázata”</a:t>
            </a:r>
            <a:endParaRPr lang="hu-HU" sz="1400" b="1" dirty="0">
              <a:solidFill>
                <a:srgbClr val="00B0F0"/>
              </a:solidFill>
            </a:endParaRPr>
          </a:p>
        </p:txBody>
      </p:sp>
      <p:cxnSp>
        <p:nvCxnSpPr>
          <p:cNvPr id="16" name="Egyenes összekötő nyíllal 15"/>
          <p:cNvCxnSpPr>
            <a:stCxn id="12" idx="2"/>
          </p:cNvCxnSpPr>
          <p:nvPr/>
        </p:nvCxnSpPr>
        <p:spPr>
          <a:xfrm>
            <a:off x="1500575" y="5159285"/>
            <a:ext cx="479497" cy="6464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stCxn id="12" idx="3"/>
            <a:endCxn id="8" idx="2"/>
          </p:cNvCxnSpPr>
          <p:nvPr/>
        </p:nvCxnSpPr>
        <p:spPr>
          <a:xfrm>
            <a:off x="2487383" y="5005397"/>
            <a:ext cx="500441" cy="38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>
            <a:off x="6097402" y="5020559"/>
            <a:ext cx="709241" cy="194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endCxn id="5" idx="3"/>
          </p:cNvCxnSpPr>
          <p:nvPr/>
        </p:nvCxnSpPr>
        <p:spPr>
          <a:xfrm flipH="1" flipV="1">
            <a:off x="5419943" y="3991182"/>
            <a:ext cx="1888362" cy="8839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Pluszjel 30"/>
          <p:cNvSpPr/>
          <p:nvPr/>
        </p:nvSpPr>
        <p:spPr>
          <a:xfrm>
            <a:off x="5267342" y="5315310"/>
            <a:ext cx="576064" cy="54644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5182954" y="5810316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C000"/>
                </a:solidFill>
              </a:rPr>
              <a:t>Átutalás díja</a:t>
            </a:r>
            <a:endParaRPr lang="hu-HU" sz="2400" b="1" dirty="0">
              <a:solidFill>
                <a:srgbClr val="FFC000"/>
              </a:solidFill>
            </a:endParaRPr>
          </a:p>
        </p:txBody>
      </p:sp>
      <p:cxnSp>
        <p:nvCxnSpPr>
          <p:cNvPr id="33" name="Egyenes összekötő nyíllal 32"/>
          <p:cNvCxnSpPr/>
          <p:nvPr/>
        </p:nvCxnSpPr>
        <p:spPr>
          <a:xfrm flipH="1">
            <a:off x="6660232" y="5167295"/>
            <a:ext cx="648073" cy="6383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3724680" y="5398128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FF0000"/>
                </a:solidFill>
              </a:rPr>
              <a:t>ezek a díjak </a:t>
            </a:r>
            <a:br>
              <a:rPr lang="hu-HU" sz="1200" b="1" dirty="0" smtClean="0">
                <a:solidFill>
                  <a:srgbClr val="FF0000"/>
                </a:solidFill>
              </a:rPr>
            </a:br>
            <a:r>
              <a:rPr lang="hu-HU" sz="1200" b="1" dirty="0" smtClean="0">
                <a:solidFill>
                  <a:srgbClr val="FF0000"/>
                </a:solidFill>
              </a:rPr>
              <a:t>nem járnak vissza!!!</a:t>
            </a:r>
            <a:endParaRPr lang="hu-H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" grpId="0" animBg="1"/>
      <p:bldP spid="3" grpId="0"/>
      <p:bldP spid="4" grpId="0"/>
      <p:bldP spid="5" grpId="0"/>
      <p:bldP spid="6" grpId="0" animBg="1"/>
      <p:bldP spid="9" grpId="0"/>
      <p:bldP spid="10" grpId="0" animBg="1"/>
      <p:bldP spid="11" grpId="0"/>
      <p:bldP spid="7" grpId="0"/>
      <p:bldP spid="14" grpId="0"/>
      <p:bldP spid="12" grpId="0"/>
      <p:bldP spid="17" grpId="0"/>
      <p:bldP spid="31" grpId="0" animBg="1"/>
      <p:bldP spid="32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7485"/>
            <a:ext cx="7315200" cy="1154097"/>
          </a:xfrm>
        </p:spPr>
        <p:txBody>
          <a:bodyPr/>
          <a:lstStyle/>
          <a:p>
            <a:r>
              <a:rPr lang="hu-HU" dirty="0" smtClean="0"/>
              <a:t>Utánvét működése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95536" y="1484784"/>
            <a:ext cx="1296144" cy="4095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ELADÓ</a:t>
            </a:r>
          </a:p>
          <a:p>
            <a:pPr algn="ctr"/>
            <a:endParaRPr lang="hu-HU" b="1" dirty="0"/>
          </a:p>
          <a:p>
            <a:pPr algn="ctr"/>
            <a:endParaRPr lang="hu-HU" b="1" dirty="0" smtClean="0"/>
          </a:p>
          <a:p>
            <a:pPr algn="ctr"/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7668344" y="1484784"/>
            <a:ext cx="1296144" cy="4095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VEVŐ</a:t>
            </a:r>
          </a:p>
          <a:p>
            <a:pPr algn="ctr"/>
            <a:endParaRPr lang="hu-HU" b="1" dirty="0"/>
          </a:p>
          <a:p>
            <a:pPr algn="ctr"/>
            <a:endParaRPr lang="hu-HU" b="1" dirty="0" smtClean="0"/>
          </a:p>
          <a:p>
            <a:pPr algn="ctr"/>
            <a:endParaRPr lang="hu-HU" b="1" dirty="0"/>
          </a:p>
        </p:txBody>
      </p:sp>
      <p:sp>
        <p:nvSpPr>
          <p:cNvPr id="5" name="Balra-jobbra nyíl 4"/>
          <p:cNvSpPr/>
          <p:nvPr/>
        </p:nvSpPr>
        <p:spPr>
          <a:xfrm>
            <a:off x="1785900" y="5580562"/>
            <a:ext cx="5810436" cy="12774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SZÁLLÍTÓ</a:t>
            </a:r>
            <a:endParaRPr lang="hu-HU" b="1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462708" y="3483711"/>
            <a:ext cx="1156964" cy="920095"/>
            <a:chOff x="462708" y="3483711"/>
            <a:chExt cx="1156964" cy="920095"/>
          </a:xfrm>
        </p:grpSpPr>
        <p:sp>
          <p:nvSpPr>
            <p:cNvPr id="7" name="Lekerekített téglalap 6"/>
            <p:cNvSpPr/>
            <p:nvPr/>
          </p:nvSpPr>
          <p:spPr>
            <a:xfrm>
              <a:off x="462708" y="3483711"/>
              <a:ext cx="1139657" cy="432048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 smtClean="0"/>
                <a:t>szállítási díj</a:t>
              </a:r>
              <a:endParaRPr lang="hu-HU" sz="1400" dirty="0"/>
            </a:p>
          </p:txBody>
        </p:sp>
        <p:sp>
          <p:nvSpPr>
            <p:cNvPr id="8" name="Lekerekített téglalap 7"/>
            <p:cNvSpPr/>
            <p:nvPr/>
          </p:nvSpPr>
          <p:spPr>
            <a:xfrm>
              <a:off x="473833" y="3971758"/>
              <a:ext cx="1145839" cy="432048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 smtClean="0"/>
                <a:t>utánvét díja</a:t>
              </a:r>
              <a:endParaRPr lang="hu-HU" sz="1400" dirty="0"/>
            </a:p>
          </p:txBody>
        </p:sp>
      </p:grpSp>
      <p:pic>
        <p:nvPicPr>
          <p:cNvPr id="1026" name="Picture 2" descr="http://www.enviro-master.hu/img/adr_dobozo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6" y="2119312"/>
            <a:ext cx="1025660" cy="72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Csoportba foglalás 13"/>
          <p:cNvGrpSpPr/>
          <p:nvPr/>
        </p:nvGrpSpPr>
        <p:grpSpPr>
          <a:xfrm>
            <a:off x="7742863" y="3483711"/>
            <a:ext cx="1164412" cy="1999510"/>
            <a:chOff x="7742863" y="3483711"/>
            <a:chExt cx="1164412" cy="1999510"/>
          </a:xfrm>
        </p:grpSpPr>
        <p:sp>
          <p:nvSpPr>
            <p:cNvPr id="10" name="Lekerekített téglalap 9"/>
            <p:cNvSpPr/>
            <p:nvPr/>
          </p:nvSpPr>
          <p:spPr>
            <a:xfrm>
              <a:off x="7742863" y="4493111"/>
              <a:ext cx="1147105" cy="99011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termék ára</a:t>
              </a:r>
              <a:endParaRPr lang="hu-HU" dirty="0"/>
            </a:p>
          </p:txBody>
        </p:sp>
        <p:sp>
          <p:nvSpPr>
            <p:cNvPr id="11" name="Lekerekített téglalap 10"/>
            <p:cNvSpPr/>
            <p:nvPr/>
          </p:nvSpPr>
          <p:spPr>
            <a:xfrm>
              <a:off x="7750311" y="3483711"/>
              <a:ext cx="1139657" cy="432048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 smtClean="0"/>
                <a:t>szállítási díj</a:t>
              </a:r>
              <a:endParaRPr lang="hu-HU" sz="1400" dirty="0"/>
            </a:p>
          </p:txBody>
        </p:sp>
        <p:sp>
          <p:nvSpPr>
            <p:cNvPr id="12" name="Lekerekített téglalap 11"/>
            <p:cNvSpPr/>
            <p:nvPr/>
          </p:nvSpPr>
          <p:spPr>
            <a:xfrm>
              <a:off x="7761436" y="4005064"/>
              <a:ext cx="1145839" cy="432048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 smtClean="0"/>
                <a:t>utánvét díja</a:t>
              </a:r>
              <a:endParaRPr lang="hu-HU" sz="1400" dirty="0"/>
            </a:p>
          </p:txBody>
        </p:sp>
      </p:grpSp>
      <p:sp>
        <p:nvSpPr>
          <p:cNvPr id="9" name="Balra nyíl 8"/>
          <p:cNvSpPr/>
          <p:nvPr/>
        </p:nvSpPr>
        <p:spPr>
          <a:xfrm>
            <a:off x="1849348" y="1457312"/>
            <a:ext cx="5544616" cy="64807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megrendelés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730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07899 0 C 0.11441 0 0.15798 0.08935 0.15798 0.16204 L 0.15798 0.32407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2.77778E-6 0.00023 C 0.03107 0.00463 -0.0033 1.48148E-6 0.07396 1.48148E-6 C 0.08489 1.48148E-6 0.09566 0.00069 0.10642 0.00116 C 0.11284 0.00694 0.11007 0.00532 0.11475 0.00741 C 0.11979 0.0118 0.1158 0.00764 0.12048 0.01504 C 0.12569 0.02338 0.121 0.01412 0.125 0.02245 L 0.12778 0.03379 C 0.12812 0.03518 0.12864 0.03634 0.12882 0.03773 C 0.1309 0.05185 0.12847 0.03426 0.13073 0.05532 C 0.13125 0.06018 0.13194 0.06528 0.13246 0.07037 L 0.13333 0.07778 C 0.13368 0.08912 0.13385 0.10046 0.1342 0.1118 C 0.13437 0.11481 0.13524 0.11759 0.13524 0.1206 C 0.13524 0.13495 0.13472 0.14907 0.1342 0.16342 C 0.13385 0.17616 0.1342 0.17361 0.13246 0.18102 C 0.13212 0.1868 0.13194 0.19282 0.13159 0.19861 C 0.13142 0.20046 0.13073 0.20185 0.13073 0.2037 C 0.13073 0.22037 0.13142 0.23727 0.13159 0.25393 C 0.13246 0.32129 0.12743 0.29861 0.13333 0.32315 C 0.13368 0.33912 0.13368 0.35509 0.1342 0.37106 C 0.13437 0.37222 0.13489 0.37361 0.13524 0.37477 C 0.13559 0.37639 0.13559 0.37824 0.13611 0.37986 C 0.1368 0.38171 0.13802 0.3831 0.13906 0.38495 C 0.14028 0.38727 0.14149 0.39004 0.14253 0.39236 C 0.14618 0.39861 0.14409 0.39629 0.14826 0.4 C 0.14965 0.40278 0.15 0.40509 0.15278 0.40509 L 0.64357 0.40254 C 0.64635 0.40208 0.6493 0.40185 0.65191 0.40116 C 0.65399 0.40069 0.65642 0.39954 0.6585 0.39861 C 0.65937 0.39792 0.66024 0.39676 0.66111 0.39606 C 0.66198 0.3956 0.66319 0.3956 0.66389 0.39491 C 0.6651 0.39398 0.66597 0.39259 0.66684 0.3912 C 0.66944 0.38634 0.66944 0.38565 0.67066 0.38102 C 0.67031 0.36805 0.67014 0.35509 0.66962 0.34213 C 0.66944 0.33958 0.66892 0.33704 0.66875 0.33449 C 0.66736 0.32292 0.6684 0.3294 0.66684 0.3206 C 0.66736 0.27616 0.66892 0.24699 0.66684 0.20741 C 0.66666 0.2044 0.66614 0.20162 0.6658 0.19861 C 0.6651 0.19167 0.66493 0.19143 0.66389 0.18472 C 0.66371 0.17014 0.66354 0.15555 0.66302 0.14074 C 0.66267 0.13032 0.66198 0.12083 0.66111 0.11065 C 0.66076 0.08634 0.66076 0.06204 0.66041 0.03773 C 0.66024 0.03565 0.65885 0.02361 0.6585 0.02129 L 0.65937 1.48148E-6 L 0.65937 0.00023 " pathEditMode="relative" rAng="0" ptsTypes="AAA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4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5052 0.0013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937 0.00023 L 0.7967 -0.0210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52 0.00139 L -0.79636 -0.0034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txBody>
          <a:bodyPr/>
          <a:lstStyle/>
          <a:p>
            <a:r>
              <a:rPr lang="hu-HU" dirty="0" smtClean="0"/>
              <a:t>Fizetési módok</a:t>
            </a:r>
            <a:endParaRPr lang="hu-HU" dirty="0"/>
          </a:p>
        </p:txBody>
      </p:sp>
      <p:pic>
        <p:nvPicPr>
          <p:cNvPr id="9218" name="Picture 2" descr="http://richpoi.com/images/content/38958_3412_bankiuta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28556"/>
            <a:ext cx="3943847" cy="22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55576" y="191683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Bankkártyás fizetés</a:t>
            </a:r>
            <a:endParaRPr lang="hu-HU" dirty="0"/>
          </a:p>
        </p:txBody>
      </p:sp>
      <p:pic>
        <p:nvPicPr>
          <p:cNvPr id="9220" name="Picture 4" descr="http://www.goodnews.hu/images/system/otpbank_seg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" y="4509120"/>
            <a:ext cx="49149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15200" cy="1154097"/>
          </a:xfrm>
        </p:spPr>
        <p:txBody>
          <a:bodyPr/>
          <a:lstStyle/>
          <a:p>
            <a:r>
              <a:rPr lang="hu-HU" dirty="0" smtClean="0"/>
              <a:t>Bankkártya-biztonság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48"/>
          <a:stretch/>
        </p:blipFill>
        <p:spPr bwMode="auto">
          <a:xfrm>
            <a:off x="1547664" y="2492896"/>
            <a:ext cx="5591175" cy="312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zis 2"/>
          <p:cNvSpPr/>
          <p:nvPr/>
        </p:nvSpPr>
        <p:spPr>
          <a:xfrm>
            <a:off x="2267744" y="2060848"/>
            <a:ext cx="3888432" cy="12961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15200" cy="1154097"/>
          </a:xfrm>
        </p:spPr>
        <p:txBody>
          <a:bodyPr/>
          <a:lstStyle/>
          <a:p>
            <a:r>
              <a:rPr lang="hu-HU" dirty="0" smtClean="0"/>
              <a:t>Biztonság</a:t>
            </a:r>
            <a:endParaRPr lang="hu-HU" dirty="0"/>
          </a:p>
        </p:txBody>
      </p:sp>
      <p:pic>
        <p:nvPicPr>
          <p:cNvPr id="10244" name="Picture 4" descr="http://defencely.com/blog/wp-content/uploads/2013/07/paypal-security-thre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2736304" cy="180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55576" y="2852936"/>
            <a:ext cx="160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VEVŐ</a:t>
            </a:r>
            <a:endParaRPr lang="hu-HU" sz="4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444208" y="2780928"/>
            <a:ext cx="1922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ELADÓ</a:t>
            </a:r>
            <a:endParaRPr lang="hu-HU" sz="4000" dirty="0"/>
          </a:p>
        </p:txBody>
      </p:sp>
      <p:sp>
        <p:nvSpPr>
          <p:cNvPr id="4" name="Jobbra nyíl 3"/>
          <p:cNvSpPr/>
          <p:nvPr/>
        </p:nvSpPr>
        <p:spPr>
          <a:xfrm>
            <a:off x="2363709" y="3033100"/>
            <a:ext cx="552107" cy="323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5892101" y="3033100"/>
            <a:ext cx="552107" cy="323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1019581" y="4927005"/>
            <a:ext cx="1080120" cy="63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termék ára</a:t>
            </a:r>
            <a:endParaRPr lang="hu-HU" dirty="0"/>
          </a:p>
        </p:txBody>
      </p:sp>
      <p:pic>
        <p:nvPicPr>
          <p:cNvPr id="9" name="Picture 2" descr="http://www.enviro-master.hu/img/adr_dobozo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58" y="5661248"/>
            <a:ext cx="1025660" cy="72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icgifs.com/graphics/o/ok/graphics-ok-13410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15" y="1888875"/>
            <a:ext cx="892053" cy="89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elfelé nyíl 9"/>
          <p:cNvSpPr/>
          <p:nvPr/>
        </p:nvSpPr>
        <p:spPr>
          <a:xfrm>
            <a:off x="3635896" y="4003384"/>
            <a:ext cx="1584176" cy="576064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/>
              <a:t>jutalék</a:t>
            </a:r>
          </a:p>
          <a:p>
            <a:pPr algn="ctr"/>
            <a:r>
              <a:rPr lang="hu-HU" sz="1400" b="1" dirty="0" smtClean="0"/>
              <a:t>3,4%</a:t>
            </a:r>
            <a:endParaRPr lang="hu-HU" sz="1400" b="1" dirty="0"/>
          </a:p>
        </p:txBody>
      </p:sp>
      <p:sp>
        <p:nvSpPr>
          <p:cNvPr id="12" name="Jobbra nyíl 11"/>
          <p:cNvSpPr/>
          <p:nvPr/>
        </p:nvSpPr>
        <p:spPr>
          <a:xfrm rot="19332880">
            <a:off x="5372286" y="4047652"/>
            <a:ext cx="1477708" cy="278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 rot="19312510">
            <a:off x="5699661" y="418354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értesítés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31371 -0.0020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6283 0.0064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71 -0.00208 L 0.62882 -0.0023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 animBg="1"/>
      <p:bldP spid="8" grpId="0" animBg="1"/>
      <p:bldP spid="5" grpId="0" animBg="1"/>
      <p:bldP spid="5" grpId="1" animBg="1"/>
      <p:bldP spid="5" grpId="2" animBg="1"/>
      <p:bldP spid="10" grpId="0" animBg="1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kerekített téglalap 10"/>
          <p:cNvSpPr/>
          <p:nvPr/>
        </p:nvSpPr>
        <p:spPr>
          <a:xfrm>
            <a:off x="539552" y="332656"/>
            <a:ext cx="7344816" cy="3168352"/>
          </a:xfrm>
          <a:prstGeom prst="roundRect">
            <a:avLst>
              <a:gd name="adj" fmla="val 849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15200" cy="1154097"/>
          </a:xfrm>
        </p:spPr>
        <p:txBody>
          <a:bodyPr/>
          <a:lstStyle/>
          <a:p>
            <a:r>
              <a:rPr lang="hu-HU" dirty="0" smtClean="0"/>
              <a:t>Elállás lehetősége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43608" y="1340768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indoklás nélkül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az áru átvételétől számított 14 napon belül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az Európai Unió bármely országából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flipH="1" flipV="1">
            <a:off x="3275856" y="2334137"/>
            <a:ext cx="504056" cy="30277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3275856" y="2631508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</a:rPr>
              <a:t>a vevő fizeti a visszaszállítási költségeket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9" name="Cím 2"/>
          <p:cNvSpPr txBox="1">
            <a:spLocks/>
          </p:cNvSpPr>
          <p:nvPr/>
        </p:nvSpPr>
        <p:spPr>
          <a:xfrm>
            <a:off x="899592" y="34290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/>
              <a:t>Garancia (jótállás)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032073" y="4583097"/>
            <a:ext cx="57054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az eladó vállalja, hogy a termék legalább egy évig </a:t>
            </a:r>
            <a:br>
              <a:rPr lang="hu-HU" dirty="0" smtClean="0"/>
            </a:br>
            <a:r>
              <a:rPr lang="hu-HU" dirty="0" smtClean="0"/>
              <a:t>kifogástalanul fog működni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vásárlástól 3 napon belül kötelező cserélni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garancia ideje alatt az eladó ingyen javítja a hibát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garancia ideje a javítás idejével hosszabbodik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259632" y="3011901"/>
            <a:ext cx="6190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CSAK AZ INTERNETES VÁSÁRLÁSRA VONATKOZIK!!!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2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7840"/>
            <a:ext cx="7315200" cy="1154097"/>
          </a:xfrm>
        </p:spPr>
        <p:txBody>
          <a:bodyPr/>
          <a:lstStyle/>
          <a:p>
            <a:r>
              <a:rPr lang="hu-HU" dirty="0" smtClean="0"/>
              <a:t>Mire figyeljünk?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55576" y="1628800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áru átvételének maradjon nyoma: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059832" y="2132856"/>
            <a:ext cx="395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ÁTVÉTELI ELISMERVÉNY</a:t>
            </a:r>
            <a:endParaRPr lang="hu-H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55576" y="3186108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Amit nem rendeltünk meg: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475656" y="3580366"/>
            <a:ext cx="603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nem kell kifizetnünk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visszaszállítás nem a mi költségünk</a:t>
            </a:r>
            <a:endParaRPr lang="hu-H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zögletes összekötő 7"/>
          <p:cNvCxnSpPr>
            <a:endCxn id="6" idx="1"/>
          </p:cNvCxnSpPr>
          <p:nvPr/>
        </p:nvCxnSpPr>
        <p:spPr>
          <a:xfrm rot="5400000" flipH="1" flipV="1">
            <a:off x="858990" y="4324502"/>
            <a:ext cx="945303" cy="28803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043608" y="5002950"/>
            <a:ext cx="7391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VIGYÁZZ! </a:t>
            </a:r>
            <a:br>
              <a:rPr lang="hu-HU" dirty="0" smtClean="0"/>
            </a:br>
            <a:r>
              <a:rPr lang="hu-HU" dirty="0" smtClean="0"/>
              <a:t>Ha elfogadod (átveszed), azzal elfogadod az árut, és ki is kell fizetned!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08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Kényelem</a:t>
            </a:r>
            <a:endParaRPr lang="hu-HU" dirty="0"/>
          </a:p>
        </p:txBody>
      </p:sp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99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giobibliotheekhetgroenehart.nl/content/dam/utrecht/het-groene-hart/man-met-lap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7757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images.express.co.uk/img/dynamic/1/590x/shoppingfrenzy-5358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254908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orzás 1"/>
          <p:cNvSpPr/>
          <p:nvPr/>
        </p:nvSpPr>
        <p:spPr>
          <a:xfrm>
            <a:off x="4982445" y="1556792"/>
            <a:ext cx="3312368" cy="3672408"/>
          </a:xfrm>
          <a:prstGeom prst="mathMultiply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899592" y="386104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Otthonról végigjárható áruházak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835696" y="5226248"/>
            <a:ext cx="6011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FFFF00"/>
                </a:solidFill>
              </a:rPr>
              <a:t>WEBSHOP = WEBÁRUHÁZ</a:t>
            </a:r>
            <a:endParaRPr lang="hu-H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15200" cy="1154097"/>
          </a:xfrm>
        </p:spPr>
        <p:txBody>
          <a:bodyPr/>
          <a:lstStyle/>
          <a:p>
            <a:r>
              <a:rPr lang="hu-HU" dirty="0" smtClean="0"/>
              <a:t>Termékek összehasonlítása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54823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5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15200" cy="1154097"/>
          </a:xfrm>
        </p:spPr>
        <p:txBody>
          <a:bodyPr/>
          <a:lstStyle/>
          <a:p>
            <a:r>
              <a:rPr lang="hu-HU" dirty="0" smtClean="0"/>
              <a:t>Tesztek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5010022" cy="467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4968552" cy="457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54410"/>
            <a:ext cx="5400600" cy="44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6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315200" cy="1154097"/>
          </a:xfrm>
        </p:spPr>
        <p:txBody>
          <a:bodyPr/>
          <a:lstStyle/>
          <a:p>
            <a:r>
              <a:rPr lang="hu-HU" dirty="0" smtClean="0"/>
              <a:t>Házhozszállítás</a:t>
            </a:r>
            <a:endParaRPr lang="hu-HU" dirty="0"/>
          </a:p>
        </p:txBody>
      </p:sp>
      <p:pic>
        <p:nvPicPr>
          <p:cNvPr id="4098" name="Picture 2" descr="http://m.cdn.blog.hu/ho/homar/image/tesco-mercedes-fur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97894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7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1154097"/>
          </a:xfrm>
        </p:spPr>
        <p:txBody>
          <a:bodyPr/>
          <a:lstStyle/>
          <a:p>
            <a:r>
              <a:rPr lang="hu-HU" dirty="0" smtClean="0"/>
              <a:t>Mit NEM érdemes?</a:t>
            </a:r>
            <a:endParaRPr lang="hu-HU" dirty="0"/>
          </a:p>
        </p:txBody>
      </p:sp>
      <p:pic>
        <p:nvPicPr>
          <p:cNvPr id="5122" name="Picture 2" descr="http://m.cdn.blog.hu/so/sokkolodivat/image/2009-11-25/5598217/h-louise+goldin+t%C3%BCsk%C3%A9s+cip%C5%91+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268760"/>
            <a:ext cx="433315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hopping.hu/assets/files/image/Viki/2013/aprilis/eskuvo/elenk_ruh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5256584" cy="383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1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15200" cy="1154097"/>
          </a:xfrm>
        </p:spPr>
        <p:txBody>
          <a:bodyPr/>
          <a:lstStyle/>
          <a:p>
            <a:r>
              <a:rPr lang="hu-HU" dirty="0" smtClean="0"/>
              <a:t>Félelmek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77143" y="170080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Ellopják pénzünket</a:t>
            </a:r>
            <a:endParaRPr lang="hu-HU" dirty="0"/>
          </a:p>
        </p:txBody>
      </p:sp>
      <p:pic>
        <p:nvPicPr>
          <p:cNvPr id="6146" name="Picture 2" descr="http://www.dmn3.com/hs-fs/hub/244478/file-688935088-jpg/images/blog/Internet-Ad-Thi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32" y="1772816"/>
            <a:ext cx="2753751" cy="16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.yimg.com/ea/img/-/120517/your_rights_for_a_refund_on_faulty_goods_17r90n2-17r90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983" y="3573016"/>
            <a:ext cx="26479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779912" y="3629703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Hibás árut kapunk</a:t>
            </a:r>
            <a:endParaRPr lang="hu-HU" dirty="0"/>
          </a:p>
        </p:txBody>
      </p:sp>
      <p:pic>
        <p:nvPicPr>
          <p:cNvPr id="6150" name="Picture 6" descr="https://cdn3.iconfinder.com/data/icons/pretty-office-part-11-simple-style/512/shop-clos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100"/>
            <a:ext cx="27363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3198236" y="620406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Eltűnik a bolt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608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4319"/>
            <a:ext cx="7315200" cy="1154097"/>
          </a:xfrm>
        </p:spPr>
        <p:txBody>
          <a:bodyPr/>
          <a:lstStyle/>
          <a:p>
            <a:r>
              <a:rPr lang="hu-HU" dirty="0" smtClean="0"/>
              <a:t>Webes vásárlás lépései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9552" y="1988840"/>
            <a:ext cx="48444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3600" dirty="0"/>
              <a:t> </a:t>
            </a:r>
            <a:r>
              <a:rPr lang="hu-HU" sz="3600" dirty="0" smtClean="0"/>
              <a:t>Termék kiválasztása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3600" dirty="0" smtClean="0"/>
              <a:t> „Kosárba helyezés”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3600" dirty="0" smtClean="0"/>
              <a:t> Fizetés</a:t>
            </a:r>
            <a:endParaRPr lang="hu-HU" sz="3600" dirty="0"/>
          </a:p>
        </p:txBody>
      </p:sp>
      <p:pic>
        <p:nvPicPr>
          <p:cNvPr id="7170" name="Picture 2" descr="http://www.internetaruhaz.hu/kepek/kos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80" y="2242978"/>
            <a:ext cx="200025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5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ávlat">
  <a:themeElements>
    <a:clrScheme name="Távlat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ávl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535</TotalTime>
  <Words>173</Words>
  <Application>Microsoft Office PowerPoint</Application>
  <PresentationFormat>Diavetítés a képernyőre (4:3 oldalarány)</PresentationFormat>
  <Paragraphs>69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Arial</vt:lpstr>
      <vt:lpstr>Wingdings</vt:lpstr>
      <vt:lpstr>Távlat</vt:lpstr>
      <vt:lpstr>Vásárlás az interneten</vt:lpstr>
      <vt:lpstr>Kényelem</vt:lpstr>
      <vt:lpstr>PowerPoint bemutató</vt:lpstr>
      <vt:lpstr>Termékek összehasonlítása</vt:lpstr>
      <vt:lpstr>Tesztek</vt:lpstr>
      <vt:lpstr>Házhozszállítás</vt:lpstr>
      <vt:lpstr>Mit NEM érdemes?</vt:lpstr>
      <vt:lpstr>Félelmek</vt:lpstr>
      <vt:lpstr>Webes vásárlás lépései</vt:lpstr>
      <vt:lpstr>Fizetési módok</vt:lpstr>
      <vt:lpstr>Utánvét működése</vt:lpstr>
      <vt:lpstr>Fizetési módok</vt:lpstr>
      <vt:lpstr>Bankkártya-biztonság</vt:lpstr>
      <vt:lpstr>Biztonság</vt:lpstr>
      <vt:lpstr>Elállás lehetősége</vt:lpstr>
      <vt:lpstr>Mire figyeljünk?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Vásárlás az interneten</dc:title>
  <dc:creator>Kovács Márk</dc:creator>
  <cp:lastModifiedBy>Igazgatóhelyettes</cp:lastModifiedBy>
  <cp:revision>23</cp:revision>
  <dcterms:created xsi:type="dcterms:W3CDTF">2015-06-01T10:33:08Z</dcterms:created>
  <dcterms:modified xsi:type="dcterms:W3CDTF">2016-04-21T06:35:53Z</dcterms:modified>
</cp:coreProperties>
</file>